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Aharoni" panose="02010803020104030203" pitchFamily="2" charset="-79"/>
      <p:bold r:id="rId14"/>
    </p:embeddedFont>
    <p:embeddedFont>
      <p:font typeface="Bodoni MT Black" panose="02070A03080606020203" pitchFamily="18" charset="0"/>
      <p:bold r:id="rId15"/>
      <p:boldItalic r:id="rId16"/>
    </p:embeddedFont>
    <p:embeddedFont>
      <p:font typeface="Calibri" panose="020F0502020204030204" pitchFamily="34" charset="0"/>
      <p:regular r:id="rId17"/>
      <p:bold r:id="rId18"/>
      <p:italic r:id="rId19"/>
      <p:boldItalic r:id="rId20"/>
    </p:embeddedFont>
    <p:embeddedFont>
      <p:font typeface="Clear Sans Regular Bold" panose="020B0604020202020204" charset="0"/>
      <p:regular r:id="rId21"/>
    </p:embeddedFont>
    <p:embeddedFont>
      <p:font typeface="Georgia Pro" panose="02040502050405020303" pitchFamily="18"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3136" autoAdjust="0"/>
  </p:normalViewPr>
  <p:slideViewPr>
    <p:cSldViewPr>
      <p:cViewPr varScale="1">
        <p:scale>
          <a:sx n="34" d="100"/>
          <a:sy n="34" d="100"/>
        </p:scale>
        <p:origin x="8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ruti\My%20Learning%20Tools\Virtual%20internship\Accenture\Analyzed%20Data%20Fi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ruti\My%20Learning%20Tools\Virtual%20internship\Accenture\ModelAnswerFullDataset.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ruti\My%20Learning%20Tools\Virtual%20internship\Accenture\ModelAnswerTop5.csv" TargetMode="External"/><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Shruti\My%20Learning%20Tools\Virtual%20internship\Accenture\ModelAnswerTop5.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600" dirty="0">
                <a:latin typeface="Bodoni MT Black" panose="02070A03080606020203" pitchFamily="18" charset="0"/>
              </a:rPr>
              <a:t>Posts</a:t>
            </a:r>
            <a:r>
              <a:rPr lang="en-US" sz="3600" baseline="0" dirty="0">
                <a:latin typeface="Bodoni MT Black" panose="02070A03080606020203" pitchFamily="18" charset="0"/>
              </a:rPr>
              <a:t> per Category</a:t>
            </a:r>
            <a:endParaRPr lang="en-US" sz="3600" dirty="0">
              <a:latin typeface="Bodoni MT Black" panose="02070A03080606020203"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'Top 5 categories'!$A$2</c:f>
              <c:strCache>
                <c:ptCount val="1"/>
                <c:pt idx="0">
                  <c:v>animals</c:v>
                </c:pt>
              </c:strCache>
            </c:strRef>
          </c:tx>
          <c:spPr>
            <a:solidFill>
              <a:schemeClr val="accent1"/>
            </a:solidFill>
            <a:ln>
              <a:noFill/>
            </a:ln>
            <a:effectLst/>
          </c:spPr>
          <c:invertIfNegative val="0"/>
          <c:cat>
            <c:strRef>
              <c:f>'Top 5 categories'!$B$1</c:f>
              <c:strCache>
                <c:ptCount val="1"/>
                <c:pt idx="0">
                  <c:v>Count</c:v>
                </c:pt>
              </c:strCache>
            </c:strRef>
          </c:cat>
          <c:val>
            <c:numRef>
              <c:f>'Top 5 categories'!$B$2</c:f>
              <c:numCache>
                <c:formatCode>General</c:formatCode>
                <c:ptCount val="1"/>
                <c:pt idx="0">
                  <c:v>1897</c:v>
                </c:pt>
              </c:numCache>
            </c:numRef>
          </c:val>
          <c:extLst>
            <c:ext xmlns:c16="http://schemas.microsoft.com/office/drawing/2014/chart" uri="{C3380CC4-5D6E-409C-BE32-E72D297353CC}">
              <c16:uniqueId val="{00000000-E8DE-433D-A092-E91785A26293}"/>
            </c:ext>
          </c:extLst>
        </c:ser>
        <c:ser>
          <c:idx val="1"/>
          <c:order val="1"/>
          <c:tx>
            <c:strRef>
              <c:f>'Top 5 categories'!$A$3</c:f>
              <c:strCache>
                <c:ptCount val="1"/>
                <c:pt idx="0">
                  <c:v>science</c:v>
                </c:pt>
              </c:strCache>
            </c:strRef>
          </c:tx>
          <c:spPr>
            <a:solidFill>
              <a:schemeClr val="accent2"/>
            </a:solidFill>
            <a:ln>
              <a:noFill/>
            </a:ln>
            <a:effectLst/>
          </c:spPr>
          <c:invertIfNegative val="0"/>
          <c:cat>
            <c:strRef>
              <c:f>'Top 5 categories'!$B$1</c:f>
              <c:strCache>
                <c:ptCount val="1"/>
                <c:pt idx="0">
                  <c:v>Count</c:v>
                </c:pt>
              </c:strCache>
            </c:strRef>
          </c:cat>
          <c:val>
            <c:numRef>
              <c:f>'Top 5 categories'!$B$3</c:f>
              <c:numCache>
                <c:formatCode>General</c:formatCode>
                <c:ptCount val="1"/>
                <c:pt idx="0">
                  <c:v>1796</c:v>
                </c:pt>
              </c:numCache>
            </c:numRef>
          </c:val>
          <c:extLst>
            <c:ext xmlns:c16="http://schemas.microsoft.com/office/drawing/2014/chart" uri="{C3380CC4-5D6E-409C-BE32-E72D297353CC}">
              <c16:uniqueId val="{00000001-E8DE-433D-A092-E91785A26293}"/>
            </c:ext>
          </c:extLst>
        </c:ser>
        <c:ser>
          <c:idx val="2"/>
          <c:order val="2"/>
          <c:tx>
            <c:strRef>
              <c:f>'Top 5 categories'!$A$4</c:f>
              <c:strCache>
                <c:ptCount val="1"/>
                <c:pt idx="0">
                  <c:v>healthy eating</c:v>
                </c:pt>
              </c:strCache>
            </c:strRef>
          </c:tx>
          <c:spPr>
            <a:solidFill>
              <a:schemeClr val="accent3"/>
            </a:solidFill>
            <a:ln>
              <a:noFill/>
            </a:ln>
            <a:effectLst/>
          </c:spPr>
          <c:invertIfNegative val="0"/>
          <c:cat>
            <c:strRef>
              <c:f>'Top 5 categories'!$B$1</c:f>
              <c:strCache>
                <c:ptCount val="1"/>
                <c:pt idx="0">
                  <c:v>Count</c:v>
                </c:pt>
              </c:strCache>
            </c:strRef>
          </c:cat>
          <c:val>
            <c:numRef>
              <c:f>'Top 5 categories'!$B$4</c:f>
              <c:numCache>
                <c:formatCode>General</c:formatCode>
                <c:ptCount val="1"/>
                <c:pt idx="0">
                  <c:v>1717</c:v>
                </c:pt>
              </c:numCache>
            </c:numRef>
          </c:val>
          <c:extLst>
            <c:ext xmlns:c16="http://schemas.microsoft.com/office/drawing/2014/chart" uri="{C3380CC4-5D6E-409C-BE32-E72D297353CC}">
              <c16:uniqueId val="{00000002-E8DE-433D-A092-E91785A26293}"/>
            </c:ext>
          </c:extLst>
        </c:ser>
        <c:ser>
          <c:idx val="3"/>
          <c:order val="3"/>
          <c:tx>
            <c:strRef>
              <c:f>'Top 5 categories'!$A$5</c:f>
              <c:strCache>
                <c:ptCount val="1"/>
                <c:pt idx="0">
                  <c:v>food</c:v>
                </c:pt>
              </c:strCache>
            </c:strRef>
          </c:tx>
          <c:spPr>
            <a:solidFill>
              <a:schemeClr val="accent4"/>
            </a:solidFill>
            <a:ln>
              <a:noFill/>
            </a:ln>
            <a:effectLst/>
          </c:spPr>
          <c:invertIfNegative val="0"/>
          <c:cat>
            <c:strRef>
              <c:f>'Top 5 categories'!$B$1</c:f>
              <c:strCache>
                <c:ptCount val="1"/>
                <c:pt idx="0">
                  <c:v>Count</c:v>
                </c:pt>
              </c:strCache>
            </c:strRef>
          </c:cat>
          <c:val>
            <c:numRef>
              <c:f>'Top 5 categories'!$B$5</c:f>
              <c:numCache>
                <c:formatCode>General</c:formatCode>
                <c:ptCount val="1"/>
                <c:pt idx="0">
                  <c:v>1699</c:v>
                </c:pt>
              </c:numCache>
            </c:numRef>
          </c:val>
          <c:extLst>
            <c:ext xmlns:c16="http://schemas.microsoft.com/office/drawing/2014/chart" uri="{C3380CC4-5D6E-409C-BE32-E72D297353CC}">
              <c16:uniqueId val="{00000003-E8DE-433D-A092-E91785A26293}"/>
            </c:ext>
          </c:extLst>
        </c:ser>
        <c:ser>
          <c:idx val="4"/>
          <c:order val="4"/>
          <c:tx>
            <c:strRef>
              <c:f>'Top 5 categories'!$A$6</c:f>
              <c:strCache>
                <c:ptCount val="1"/>
                <c:pt idx="0">
                  <c:v>technology</c:v>
                </c:pt>
              </c:strCache>
            </c:strRef>
          </c:tx>
          <c:spPr>
            <a:solidFill>
              <a:schemeClr val="accent5"/>
            </a:solidFill>
            <a:ln>
              <a:noFill/>
            </a:ln>
            <a:effectLst/>
          </c:spPr>
          <c:invertIfNegative val="0"/>
          <c:cat>
            <c:strRef>
              <c:f>'Top 5 categories'!$B$1</c:f>
              <c:strCache>
                <c:ptCount val="1"/>
                <c:pt idx="0">
                  <c:v>Count</c:v>
                </c:pt>
              </c:strCache>
            </c:strRef>
          </c:cat>
          <c:val>
            <c:numRef>
              <c:f>'Top 5 categories'!$B$6</c:f>
              <c:numCache>
                <c:formatCode>General</c:formatCode>
                <c:ptCount val="1"/>
                <c:pt idx="0">
                  <c:v>1698</c:v>
                </c:pt>
              </c:numCache>
            </c:numRef>
          </c:val>
          <c:extLst>
            <c:ext xmlns:c16="http://schemas.microsoft.com/office/drawing/2014/chart" uri="{C3380CC4-5D6E-409C-BE32-E72D297353CC}">
              <c16:uniqueId val="{00000004-E8DE-433D-A092-E91785A26293}"/>
            </c:ext>
          </c:extLst>
        </c:ser>
        <c:ser>
          <c:idx val="5"/>
          <c:order val="5"/>
          <c:tx>
            <c:strRef>
              <c:f>'Top 5 categories'!$A$7</c:f>
              <c:strCache>
                <c:ptCount val="1"/>
                <c:pt idx="0">
                  <c:v>culture</c:v>
                </c:pt>
              </c:strCache>
            </c:strRef>
          </c:tx>
          <c:spPr>
            <a:solidFill>
              <a:schemeClr val="accent6"/>
            </a:solidFill>
            <a:ln>
              <a:noFill/>
            </a:ln>
            <a:effectLst/>
          </c:spPr>
          <c:invertIfNegative val="0"/>
          <c:cat>
            <c:strRef>
              <c:f>'Top 5 categories'!$B$1</c:f>
              <c:strCache>
                <c:ptCount val="1"/>
                <c:pt idx="0">
                  <c:v>Count</c:v>
                </c:pt>
              </c:strCache>
            </c:strRef>
          </c:cat>
          <c:val>
            <c:numRef>
              <c:f>'Top 5 categories'!$B$7</c:f>
              <c:numCache>
                <c:formatCode>General</c:formatCode>
                <c:ptCount val="1"/>
                <c:pt idx="0">
                  <c:v>1676</c:v>
                </c:pt>
              </c:numCache>
            </c:numRef>
          </c:val>
          <c:extLst>
            <c:ext xmlns:c16="http://schemas.microsoft.com/office/drawing/2014/chart" uri="{C3380CC4-5D6E-409C-BE32-E72D297353CC}">
              <c16:uniqueId val="{00000005-E8DE-433D-A092-E91785A26293}"/>
            </c:ext>
          </c:extLst>
        </c:ser>
        <c:ser>
          <c:idx val="6"/>
          <c:order val="6"/>
          <c:tx>
            <c:strRef>
              <c:f>'Top 5 categories'!$A$8</c:f>
              <c:strCache>
                <c:ptCount val="1"/>
                <c:pt idx="0">
                  <c:v>cooking</c:v>
                </c:pt>
              </c:strCache>
            </c:strRef>
          </c:tx>
          <c:spPr>
            <a:solidFill>
              <a:schemeClr val="accent1">
                <a:lumMod val="60000"/>
              </a:schemeClr>
            </a:solidFill>
            <a:ln>
              <a:noFill/>
            </a:ln>
            <a:effectLst/>
          </c:spPr>
          <c:invertIfNegative val="0"/>
          <c:cat>
            <c:strRef>
              <c:f>'Top 5 categories'!$B$1</c:f>
              <c:strCache>
                <c:ptCount val="1"/>
                <c:pt idx="0">
                  <c:v>Count</c:v>
                </c:pt>
              </c:strCache>
            </c:strRef>
          </c:cat>
          <c:val>
            <c:numRef>
              <c:f>'Top 5 categories'!$B$8</c:f>
              <c:numCache>
                <c:formatCode>General</c:formatCode>
                <c:ptCount val="1"/>
                <c:pt idx="0">
                  <c:v>1664</c:v>
                </c:pt>
              </c:numCache>
            </c:numRef>
          </c:val>
          <c:extLst>
            <c:ext xmlns:c16="http://schemas.microsoft.com/office/drawing/2014/chart" uri="{C3380CC4-5D6E-409C-BE32-E72D297353CC}">
              <c16:uniqueId val="{00000006-E8DE-433D-A092-E91785A26293}"/>
            </c:ext>
          </c:extLst>
        </c:ser>
        <c:ser>
          <c:idx val="7"/>
          <c:order val="7"/>
          <c:tx>
            <c:strRef>
              <c:f>'Top 5 categories'!$A$9</c:f>
              <c:strCache>
                <c:ptCount val="1"/>
                <c:pt idx="0">
                  <c:v>travel</c:v>
                </c:pt>
              </c:strCache>
            </c:strRef>
          </c:tx>
          <c:spPr>
            <a:solidFill>
              <a:schemeClr val="accent2">
                <a:lumMod val="60000"/>
              </a:schemeClr>
            </a:solidFill>
            <a:ln>
              <a:noFill/>
            </a:ln>
            <a:effectLst/>
          </c:spPr>
          <c:invertIfNegative val="0"/>
          <c:cat>
            <c:strRef>
              <c:f>'Top 5 categories'!$B$1</c:f>
              <c:strCache>
                <c:ptCount val="1"/>
                <c:pt idx="0">
                  <c:v>Count</c:v>
                </c:pt>
              </c:strCache>
            </c:strRef>
          </c:cat>
          <c:val>
            <c:numRef>
              <c:f>'Top 5 categories'!$B$9</c:f>
              <c:numCache>
                <c:formatCode>General</c:formatCode>
                <c:ptCount val="1"/>
                <c:pt idx="0">
                  <c:v>1647</c:v>
                </c:pt>
              </c:numCache>
            </c:numRef>
          </c:val>
          <c:extLst>
            <c:ext xmlns:c16="http://schemas.microsoft.com/office/drawing/2014/chart" uri="{C3380CC4-5D6E-409C-BE32-E72D297353CC}">
              <c16:uniqueId val="{00000007-E8DE-433D-A092-E91785A26293}"/>
            </c:ext>
          </c:extLst>
        </c:ser>
        <c:ser>
          <c:idx val="8"/>
          <c:order val="8"/>
          <c:tx>
            <c:strRef>
              <c:f>'Top 5 categories'!$A$10</c:f>
              <c:strCache>
                <c:ptCount val="1"/>
                <c:pt idx="0">
                  <c:v>soccer</c:v>
                </c:pt>
              </c:strCache>
            </c:strRef>
          </c:tx>
          <c:spPr>
            <a:solidFill>
              <a:schemeClr val="accent3">
                <a:lumMod val="60000"/>
              </a:schemeClr>
            </a:solidFill>
            <a:ln>
              <a:noFill/>
            </a:ln>
            <a:effectLst/>
          </c:spPr>
          <c:invertIfNegative val="0"/>
          <c:cat>
            <c:strRef>
              <c:f>'Top 5 categories'!$B$1</c:f>
              <c:strCache>
                <c:ptCount val="1"/>
                <c:pt idx="0">
                  <c:v>Count</c:v>
                </c:pt>
              </c:strCache>
            </c:strRef>
          </c:cat>
          <c:val>
            <c:numRef>
              <c:f>'Top 5 categories'!$B$10</c:f>
              <c:numCache>
                <c:formatCode>General</c:formatCode>
                <c:ptCount val="1"/>
                <c:pt idx="0">
                  <c:v>1457</c:v>
                </c:pt>
              </c:numCache>
            </c:numRef>
          </c:val>
          <c:extLst>
            <c:ext xmlns:c16="http://schemas.microsoft.com/office/drawing/2014/chart" uri="{C3380CC4-5D6E-409C-BE32-E72D297353CC}">
              <c16:uniqueId val="{00000008-E8DE-433D-A092-E91785A26293}"/>
            </c:ext>
          </c:extLst>
        </c:ser>
        <c:ser>
          <c:idx val="9"/>
          <c:order val="9"/>
          <c:tx>
            <c:strRef>
              <c:f>'Top 5 categories'!$A$11</c:f>
              <c:strCache>
                <c:ptCount val="1"/>
                <c:pt idx="0">
                  <c:v>education</c:v>
                </c:pt>
              </c:strCache>
            </c:strRef>
          </c:tx>
          <c:spPr>
            <a:solidFill>
              <a:schemeClr val="accent4">
                <a:lumMod val="60000"/>
              </a:schemeClr>
            </a:solidFill>
            <a:ln>
              <a:noFill/>
            </a:ln>
            <a:effectLst/>
          </c:spPr>
          <c:invertIfNegative val="0"/>
          <c:cat>
            <c:strRef>
              <c:f>'Top 5 categories'!$B$1</c:f>
              <c:strCache>
                <c:ptCount val="1"/>
                <c:pt idx="0">
                  <c:v>Count</c:v>
                </c:pt>
              </c:strCache>
            </c:strRef>
          </c:cat>
          <c:val>
            <c:numRef>
              <c:f>'Top 5 categories'!$B$11</c:f>
              <c:numCache>
                <c:formatCode>General</c:formatCode>
                <c:ptCount val="1"/>
                <c:pt idx="0">
                  <c:v>1433</c:v>
                </c:pt>
              </c:numCache>
            </c:numRef>
          </c:val>
          <c:extLst>
            <c:ext xmlns:c16="http://schemas.microsoft.com/office/drawing/2014/chart" uri="{C3380CC4-5D6E-409C-BE32-E72D297353CC}">
              <c16:uniqueId val="{00000009-E8DE-433D-A092-E91785A26293}"/>
            </c:ext>
          </c:extLst>
        </c:ser>
        <c:ser>
          <c:idx val="10"/>
          <c:order val="10"/>
          <c:tx>
            <c:strRef>
              <c:f>'Top 5 categories'!$A$12</c:f>
              <c:strCache>
                <c:ptCount val="1"/>
                <c:pt idx="0">
                  <c:v>fitness</c:v>
                </c:pt>
              </c:strCache>
            </c:strRef>
          </c:tx>
          <c:spPr>
            <a:solidFill>
              <a:schemeClr val="accent5">
                <a:lumMod val="60000"/>
              </a:schemeClr>
            </a:solidFill>
            <a:ln>
              <a:noFill/>
            </a:ln>
            <a:effectLst/>
          </c:spPr>
          <c:invertIfNegative val="0"/>
          <c:cat>
            <c:strRef>
              <c:f>'Top 5 categories'!$B$1</c:f>
              <c:strCache>
                <c:ptCount val="1"/>
                <c:pt idx="0">
                  <c:v>Count</c:v>
                </c:pt>
              </c:strCache>
            </c:strRef>
          </c:cat>
          <c:val>
            <c:numRef>
              <c:f>'Top 5 categories'!$B$12</c:f>
              <c:numCache>
                <c:formatCode>General</c:formatCode>
                <c:ptCount val="1"/>
                <c:pt idx="0">
                  <c:v>1395</c:v>
                </c:pt>
              </c:numCache>
            </c:numRef>
          </c:val>
          <c:extLst>
            <c:ext xmlns:c16="http://schemas.microsoft.com/office/drawing/2014/chart" uri="{C3380CC4-5D6E-409C-BE32-E72D297353CC}">
              <c16:uniqueId val="{0000000A-E8DE-433D-A092-E91785A26293}"/>
            </c:ext>
          </c:extLst>
        </c:ser>
        <c:ser>
          <c:idx val="11"/>
          <c:order val="11"/>
          <c:tx>
            <c:strRef>
              <c:f>'Top 5 categories'!$A$13</c:f>
              <c:strCache>
                <c:ptCount val="1"/>
                <c:pt idx="0">
                  <c:v>studying</c:v>
                </c:pt>
              </c:strCache>
            </c:strRef>
          </c:tx>
          <c:spPr>
            <a:solidFill>
              <a:schemeClr val="accent6">
                <a:lumMod val="60000"/>
              </a:schemeClr>
            </a:solidFill>
            <a:ln>
              <a:noFill/>
            </a:ln>
            <a:effectLst/>
          </c:spPr>
          <c:invertIfNegative val="0"/>
          <c:cat>
            <c:strRef>
              <c:f>'Top 5 categories'!$B$1</c:f>
              <c:strCache>
                <c:ptCount val="1"/>
                <c:pt idx="0">
                  <c:v>Count</c:v>
                </c:pt>
              </c:strCache>
            </c:strRef>
          </c:cat>
          <c:val>
            <c:numRef>
              <c:f>'Top 5 categories'!$B$13</c:f>
              <c:numCache>
                <c:formatCode>General</c:formatCode>
                <c:ptCount val="1"/>
                <c:pt idx="0">
                  <c:v>1363</c:v>
                </c:pt>
              </c:numCache>
            </c:numRef>
          </c:val>
          <c:extLst>
            <c:ext xmlns:c16="http://schemas.microsoft.com/office/drawing/2014/chart" uri="{C3380CC4-5D6E-409C-BE32-E72D297353CC}">
              <c16:uniqueId val="{0000000B-E8DE-433D-A092-E91785A26293}"/>
            </c:ext>
          </c:extLst>
        </c:ser>
        <c:ser>
          <c:idx val="12"/>
          <c:order val="12"/>
          <c:tx>
            <c:strRef>
              <c:f>'Top 5 categories'!$A$14</c:f>
              <c:strCache>
                <c:ptCount val="1"/>
                <c:pt idx="0">
                  <c:v>dogs</c:v>
                </c:pt>
              </c:strCache>
            </c:strRef>
          </c:tx>
          <c:spPr>
            <a:solidFill>
              <a:schemeClr val="accent1">
                <a:lumMod val="80000"/>
                <a:lumOff val="20000"/>
              </a:schemeClr>
            </a:solidFill>
            <a:ln>
              <a:noFill/>
            </a:ln>
            <a:effectLst/>
          </c:spPr>
          <c:invertIfNegative val="0"/>
          <c:cat>
            <c:strRef>
              <c:f>'Top 5 categories'!$B$1</c:f>
              <c:strCache>
                <c:ptCount val="1"/>
                <c:pt idx="0">
                  <c:v>Count</c:v>
                </c:pt>
              </c:strCache>
            </c:strRef>
          </c:cat>
          <c:val>
            <c:numRef>
              <c:f>'Top 5 categories'!$B$14</c:f>
              <c:numCache>
                <c:formatCode>General</c:formatCode>
                <c:ptCount val="1"/>
                <c:pt idx="0">
                  <c:v>1338</c:v>
                </c:pt>
              </c:numCache>
            </c:numRef>
          </c:val>
          <c:extLst>
            <c:ext xmlns:c16="http://schemas.microsoft.com/office/drawing/2014/chart" uri="{C3380CC4-5D6E-409C-BE32-E72D297353CC}">
              <c16:uniqueId val="{0000000C-E8DE-433D-A092-E91785A26293}"/>
            </c:ext>
          </c:extLst>
        </c:ser>
        <c:ser>
          <c:idx val="13"/>
          <c:order val="13"/>
          <c:tx>
            <c:strRef>
              <c:f>'Top 5 categories'!$A$15</c:f>
              <c:strCache>
                <c:ptCount val="1"/>
                <c:pt idx="0">
                  <c:v>tennis</c:v>
                </c:pt>
              </c:strCache>
            </c:strRef>
          </c:tx>
          <c:spPr>
            <a:solidFill>
              <a:schemeClr val="accent2">
                <a:lumMod val="80000"/>
                <a:lumOff val="20000"/>
              </a:schemeClr>
            </a:solidFill>
            <a:ln>
              <a:noFill/>
            </a:ln>
            <a:effectLst/>
          </c:spPr>
          <c:invertIfNegative val="0"/>
          <c:cat>
            <c:strRef>
              <c:f>'Top 5 categories'!$B$1</c:f>
              <c:strCache>
                <c:ptCount val="1"/>
                <c:pt idx="0">
                  <c:v>Count</c:v>
                </c:pt>
              </c:strCache>
            </c:strRef>
          </c:cat>
          <c:val>
            <c:numRef>
              <c:f>'Top 5 categories'!$B$15</c:f>
              <c:numCache>
                <c:formatCode>General</c:formatCode>
                <c:ptCount val="1"/>
                <c:pt idx="0">
                  <c:v>1328</c:v>
                </c:pt>
              </c:numCache>
            </c:numRef>
          </c:val>
          <c:extLst>
            <c:ext xmlns:c16="http://schemas.microsoft.com/office/drawing/2014/chart" uri="{C3380CC4-5D6E-409C-BE32-E72D297353CC}">
              <c16:uniqueId val="{0000000D-E8DE-433D-A092-E91785A26293}"/>
            </c:ext>
          </c:extLst>
        </c:ser>
        <c:ser>
          <c:idx val="14"/>
          <c:order val="14"/>
          <c:tx>
            <c:strRef>
              <c:f>'Top 5 categories'!$A$16</c:f>
              <c:strCache>
                <c:ptCount val="1"/>
                <c:pt idx="0">
                  <c:v>veganism</c:v>
                </c:pt>
              </c:strCache>
            </c:strRef>
          </c:tx>
          <c:spPr>
            <a:solidFill>
              <a:schemeClr val="accent3">
                <a:lumMod val="80000"/>
                <a:lumOff val="20000"/>
              </a:schemeClr>
            </a:solidFill>
            <a:ln>
              <a:noFill/>
            </a:ln>
            <a:effectLst/>
          </c:spPr>
          <c:invertIfNegative val="0"/>
          <c:cat>
            <c:strRef>
              <c:f>'Top 5 categories'!$B$1</c:f>
              <c:strCache>
                <c:ptCount val="1"/>
                <c:pt idx="0">
                  <c:v>Count</c:v>
                </c:pt>
              </c:strCache>
            </c:strRef>
          </c:cat>
          <c:val>
            <c:numRef>
              <c:f>'Top 5 categories'!$B$16</c:f>
              <c:numCache>
                <c:formatCode>General</c:formatCode>
                <c:ptCount val="1"/>
                <c:pt idx="0">
                  <c:v>1248</c:v>
                </c:pt>
              </c:numCache>
            </c:numRef>
          </c:val>
          <c:extLst>
            <c:ext xmlns:c16="http://schemas.microsoft.com/office/drawing/2014/chart" uri="{C3380CC4-5D6E-409C-BE32-E72D297353CC}">
              <c16:uniqueId val="{0000000E-E8DE-433D-A092-E91785A26293}"/>
            </c:ext>
          </c:extLst>
        </c:ser>
        <c:ser>
          <c:idx val="15"/>
          <c:order val="15"/>
          <c:tx>
            <c:strRef>
              <c:f>'Top 5 categories'!$A$17</c:f>
              <c:strCache>
                <c:ptCount val="1"/>
                <c:pt idx="0">
                  <c:v>public speaking</c:v>
                </c:pt>
              </c:strCache>
            </c:strRef>
          </c:tx>
          <c:spPr>
            <a:solidFill>
              <a:schemeClr val="accent4">
                <a:lumMod val="80000"/>
                <a:lumOff val="20000"/>
              </a:schemeClr>
            </a:solidFill>
            <a:ln>
              <a:noFill/>
            </a:ln>
            <a:effectLst/>
          </c:spPr>
          <c:invertIfNegative val="0"/>
          <c:cat>
            <c:strRef>
              <c:f>'Top 5 categories'!$B$1</c:f>
              <c:strCache>
                <c:ptCount val="1"/>
                <c:pt idx="0">
                  <c:v>Count</c:v>
                </c:pt>
              </c:strCache>
            </c:strRef>
          </c:cat>
          <c:val>
            <c:numRef>
              <c:f>'Top 5 categories'!$B$17</c:f>
              <c:numCache>
                <c:formatCode>General</c:formatCode>
                <c:ptCount val="1"/>
                <c:pt idx="0">
                  <c:v>1217</c:v>
                </c:pt>
              </c:numCache>
            </c:numRef>
          </c:val>
          <c:extLst>
            <c:ext xmlns:c16="http://schemas.microsoft.com/office/drawing/2014/chart" uri="{C3380CC4-5D6E-409C-BE32-E72D297353CC}">
              <c16:uniqueId val="{0000000F-E8DE-433D-A092-E91785A26293}"/>
            </c:ext>
          </c:extLst>
        </c:ser>
        <c:dLbls>
          <c:showLegendKey val="0"/>
          <c:showVal val="0"/>
          <c:showCatName val="0"/>
          <c:showSerName val="0"/>
          <c:showPercent val="0"/>
          <c:showBubbleSize val="0"/>
        </c:dLbls>
        <c:gapWidth val="219"/>
        <c:overlap val="-27"/>
        <c:axId val="2080148760"/>
        <c:axId val="2080148432"/>
      </c:barChart>
      <c:catAx>
        <c:axId val="2080148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148432"/>
        <c:crosses val="autoZero"/>
        <c:auto val="1"/>
        <c:lblAlgn val="ctr"/>
        <c:lblOffset val="100"/>
        <c:noMultiLvlLbl val="0"/>
      </c:catAx>
      <c:valAx>
        <c:axId val="2080148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Bodoni MT Black" panose="02070A03080606020203" pitchFamily="18" charset="0"/>
                <a:ea typeface="+mn-ea"/>
                <a:cs typeface="+mn-cs"/>
              </a:defRPr>
            </a:pPr>
            <a:endParaRPr lang="en-US"/>
          </a:p>
        </c:txPr>
        <c:crossAx val="2080148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Bodoni MT Black" panose="02070A03080606020203" pitchFamily="18"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600" dirty="0">
                <a:latin typeface="Bodoni MT Black" panose="02070A03080606020203" pitchFamily="18" charset="0"/>
              </a:rPr>
              <a:t>No of Posts in a month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'ModelAnswerFullDataset (3)'!$B$1</c:f>
              <c:strCache>
                <c:ptCount val="1"/>
                <c:pt idx="0">
                  <c:v>Count</c:v>
                </c:pt>
              </c:strCache>
            </c:strRef>
          </c:tx>
          <c:spPr>
            <a:solidFill>
              <a:schemeClr val="accent1"/>
            </a:solidFill>
            <a:ln>
              <a:noFill/>
            </a:ln>
            <a:effectLst/>
            <a:sp3d/>
          </c:spPr>
          <c:cat>
            <c:numRef>
              <c:f>'ModelAnswerFullDataset (3)'!$A$2:$A$13</c:f>
              <c:numCache>
                <c:formatCode>General</c:formatCode>
                <c:ptCount val="12"/>
                <c:pt idx="0">
                  <c:v>12</c:v>
                </c:pt>
                <c:pt idx="1">
                  <c:v>11</c:v>
                </c:pt>
                <c:pt idx="2">
                  <c:v>10</c:v>
                </c:pt>
                <c:pt idx="3">
                  <c:v>9</c:v>
                </c:pt>
                <c:pt idx="4">
                  <c:v>8</c:v>
                </c:pt>
                <c:pt idx="5">
                  <c:v>7</c:v>
                </c:pt>
                <c:pt idx="6">
                  <c:v>6</c:v>
                </c:pt>
                <c:pt idx="7">
                  <c:v>5</c:v>
                </c:pt>
                <c:pt idx="8">
                  <c:v>4</c:v>
                </c:pt>
                <c:pt idx="9">
                  <c:v>3</c:v>
                </c:pt>
                <c:pt idx="10">
                  <c:v>2</c:v>
                </c:pt>
                <c:pt idx="11">
                  <c:v>1</c:v>
                </c:pt>
              </c:numCache>
            </c:numRef>
          </c:cat>
          <c:val>
            <c:numRef>
              <c:f>'ModelAnswerFullDataset (3)'!$B$2:$B$13</c:f>
              <c:numCache>
                <c:formatCode>General</c:formatCode>
                <c:ptCount val="12"/>
                <c:pt idx="0">
                  <c:v>2092</c:v>
                </c:pt>
                <c:pt idx="1">
                  <c:v>2034</c:v>
                </c:pt>
                <c:pt idx="2">
                  <c:v>2056</c:v>
                </c:pt>
                <c:pt idx="3">
                  <c:v>2022</c:v>
                </c:pt>
                <c:pt idx="4">
                  <c:v>2114</c:v>
                </c:pt>
                <c:pt idx="5">
                  <c:v>2070</c:v>
                </c:pt>
                <c:pt idx="6">
                  <c:v>2021</c:v>
                </c:pt>
                <c:pt idx="7">
                  <c:v>2138</c:v>
                </c:pt>
                <c:pt idx="8">
                  <c:v>1974</c:v>
                </c:pt>
                <c:pt idx="9">
                  <c:v>2012</c:v>
                </c:pt>
                <c:pt idx="10">
                  <c:v>1914</c:v>
                </c:pt>
                <c:pt idx="11">
                  <c:v>2126</c:v>
                </c:pt>
              </c:numCache>
            </c:numRef>
          </c:val>
          <c:smooth val="0"/>
          <c:extLst>
            <c:ext xmlns:c16="http://schemas.microsoft.com/office/drawing/2014/chart" uri="{C3380CC4-5D6E-409C-BE32-E72D297353CC}">
              <c16:uniqueId val="{00000000-ABAC-41AB-BA8E-B45AF0A37CAF}"/>
            </c:ext>
          </c:extLst>
        </c:ser>
        <c:dLbls>
          <c:showLegendKey val="0"/>
          <c:showVal val="0"/>
          <c:showCatName val="0"/>
          <c:showSerName val="0"/>
          <c:showPercent val="0"/>
          <c:showBubbleSize val="0"/>
        </c:dLbls>
        <c:axId val="2103972264"/>
        <c:axId val="2103975544"/>
        <c:axId val="2078767112"/>
      </c:line3DChart>
      <c:catAx>
        <c:axId val="21039722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Bodoni MT Black" panose="02070A03080606020203" pitchFamily="18" charset="0"/>
                <a:ea typeface="+mn-ea"/>
                <a:cs typeface="+mn-cs"/>
              </a:defRPr>
            </a:pPr>
            <a:endParaRPr lang="en-US"/>
          </a:p>
        </c:txPr>
        <c:crossAx val="2103975544"/>
        <c:crosses val="autoZero"/>
        <c:auto val="1"/>
        <c:lblAlgn val="ctr"/>
        <c:lblOffset val="100"/>
        <c:noMultiLvlLbl val="0"/>
      </c:catAx>
      <c:valAx>
        <c:axId val="2103975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Bodoni MT Black" panose="02070A03080606020203" pitchFamily="18" charset="0"/>
                <a:ea typeface="+mn-ea"/>
                <a:cs typeface="+mn-cs"/>
              </a:defRPr>
            </a:pPr>
            <a:endParaRPr lang="en-US"/>
          </a:p>
        </c:txPr>
        <c:crossAx val="2103972264"/>
        <c:crosses val="autoZero"/>
        <c:crossBetween val="between"/>
      </c:valAx>
      <c:serAx>
        <c:axId val="207876711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975544"/>
        <c:crosses val="autoZero"/>
      </c:ser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360" b="0" i="0" u="none" strike="noStrike" kern="1200" spc="0" baseline="0">
                <a:solidFill>
                  <a:schemeClr val="tx1">
                    <a:lumMod val="65000"/>
                    <a:lumOff val="35000"/>
                  </a:schemeClr>
                </a:solidFill>
                <a:latin typeface="Bodoni MT Black" panose="02070A03080606020203" pitchFamily="18" charset="0"/>
                <a:ea typeface="+mn-ea"/>
                <a:cs typeface="+mn-cs"/>
              </a:defRPr>
            </a:pPr>
            <a:r>
              <a:rPr lang="en-US" dirty="0"/>
              <a:t>Top 5 Categories</a:t>
            </a:r>
            <a:r>
              <a:rPr lang="en-US" baseline="0" dirty="0"/>
              <a:t> Percentage</a:t>
            </a:r>
          </a:p>
        </c:rich>
      </c:tx>
      <c:overlay val="0"/>
      <c:spPr>
        <a:noFill/>
        <a:ln>
          <a:noFill/>
        </a:ln>
        <a:effectLst/>
      </c:spPr>
      <c:txPr>
        <a:bodyPr rot="0" spcFirstLastPara="1" vertOverflow="ellipsis" vert="horz" wrap="square" anchor="ctr" anchorCtr="1"/>
        <a:lstStyle/>
        <a:p>
          <a:pPr>
            <a:defRPr sz="3360" b="0" i="0" u="none" strike="noStrike" kern="1200" spc="0" baseline="0">
              <a:solidFill>
                <a:schemeClr val="tx1">
                  <a:lumMod val="65000"/>
                  <a:lumOff val="35000"/>
                </a:schemeClr>
              </a:solidFill>
              <a:latin typeface="Bodoni MT Black" panose="02070A03080606020203" pitchFamily="18" charset="0"/>
              <a:ea typeface="+mn-ea"/>
              <a:cs typeface="+mn-cs"/>
            </a:defRPr>
          </a:pPr>
          <a:endParaRPr lang="en-US"/>
        </a:p>
      </c:txPr>
    </c:title>
    <c:autoTitleDeleted val="0"/>
    <c:plotArea>
      <c:layout/>
      <c:lineChart>
        <c:grouping val="standard"/>
        <c:varyColors val="0"/>
        <c:ser>
          <c:idx val="0"/>
          <c:order val="0"/>
          <c:tx>
            <c:strRef>
              <c:f>Sheet1!$B$1</c:f>
              <c:strCache>
                <c:ptCount val="1"/>
                <c:pt idx="0">
                  <c:v>Score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Sheet1!$A$2:$A$6</c:f>
              <c:strCache>
                <c:ptCount val="5"/>
                <c:pt idx="0">
                  <c:v>animals</c:v>
                </c:pt>
                <c:pt idx="1">
                  <c:v>science</c:v>
                </c:pt>
                <c:pt idx="2">
                  <c:v>healthy eating</c:v>
                </c:pt>
                <c:pt idx="3">
                  <c:v>technology</c:v>
                </c:pt>
                <c:pt idx="4">
                  <c:v>food</c:v>
                </c:pt>
              </c:strCache>
            </c:strRef>
          </c:cat>
          <c:val>
            <c:numRef>
              <c:f>Sheet1!$B$2:$B$6</c:f>
            </c:numRef>
          </c:val>
          <c:smooth val="0"/>
          <c:extLst>
            <c:ext xmlns:c16="http://schemas.microsoft.com/office/drawing/2014/chart" uri="{C3380CC4-5D6E-409C-BE32-E72D297353CC}">
              <c16:uniqueId val="{00000000-AA8B-4B22-80E0-6310BE80EAA0}"/>
            </c:ext>
          </c:extLst>
        </c:ser>
        <c:ser>
          <c:idx val="1"/>
          <c:order val="1"/>
          <c:tx>
            <c:strRef>
              <c:f>Sheet1!$C$1</c:f>
              <c:strCache>
                <c:ptCount val="1"/>
                <c:pt idx="0">
                  <c:v>Percentage</c:v>
                </c:pt>
              </c:strCache>
            </c:strRef>
          </c:tx>
          <c:spPr>
            <a:ln w="28575" cap="rnd">
              <a:solidFill>
                <a:schemeClr val="accent2"/>
              </a:solidFill>
              <a:round/>
            </a:ln>
            <a:effectLst/>
          </c:spPr>
          <c:marker>
            <c:symbol val="none"/>
          </c:marker>
          <c:cat>
            <c:strRef>
              <c:f>Sheet1!$A$2:$A$6</c:f>
              <c:strCache>
                <c:ptCount val="5"/>
                <c:pt idx="0">
                  <c:v>animals</c:v>
                </c:pt>
                <c:pt idx="1">
                  <c:v>science</c:v>
                </c:pt>
                <c:pt idx="2">
                  <c:v>healthy eating</c:v>
                </c:pt>
                <c:pt idx="3">
                  <c:v>technology</c:v>
                </c:pt>
                <c:pt idx="4">
                  <c:v>food</c:v>
                </c:pt>
              </c:strCache>
            </c:strRef>
          </c:cat>
          <c:val>
            <c:numRef>
              <c:f>Sheet1!$C$2:$C$6</c:f>
              <c:numCache>
                <c:formatCode>General</c:formatCode>
                <c:ptCount val="5"/>
                <c:pt idx="0">
                  <c:v>0.21364488751332342</c:v>
                </c:pt>
                <c:pt idx="1">
                  <c:v>0.20282370912490097</c:v>
                </c:pt>
                <c:pt idx="2">
                  <c:v>0.19761118995913202</c:v>
                </c:pt>
                <c:pt idx="3">
                  <c:v>0.19589838295058795</c:v>
                </c:pt>
                <c:pt idx="4">
                  <c:v>0.19002183045205565</c:v>
                </c:pt>
              </c:numCache>
            </c:numRef>
          </c:val>
          <c:smooth val="0"/>
          <c:extLst>
            <c:ext xmlns:c16="http://schemas.microsoft.com/office/drawing/2014/chart" uri="{C3380CC4-5D6E-409C-BE32-E72D297353CC}">
              <c16:uniqueId val="{00000001-AA8B-4B22-80E0-6310BE80EAA0}"/>
            </c:ext>
          </c:extLst>
        </c:ser>
        <c:dLbls>
          <c:showLegendKey val="0"/>
          <c:showVal val="0"/>
          <c:showCatName val="0"/>
          <c:showSerName val="0"/>
          <c:showPercent val="0"/>
          <c:showBubbleSize val="0"/>
        </c:dLbls>
        <c:smooth val="0"/>
        <c:axId val="2082929200"/>
        <c:axId val="2082926904"/>
      </c:lineChart>
      <c:catAx>
        <c:axId val="2082929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Bodoni MT Black" panose="02070A03080606020203" pitchFamily="18" charset="0"/>
                <a:ea typeface="+mn-ea"/>
                <a:cs typeface="+mn-cs"/>
              </a:defRPr>
            </a:pPr>
            <a:endParaRPr lang="en-US"/>
          </a:p>
        </c:txPr>
        <c:crossAx val="2082926904"/>
        <c:crosses val="autoZero"/>
        <c:auto val="1"/>
        <c:lblAlgn val="ctr"/>
        <c:lblOffset val="100"/>
        <c:noMultiLvlLbl val="0"/>
      </c:catAx>
      <c:valAx>
        <c:axId val="2082926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Bodoni MT Black" panose="02070A03080606020203" pitchFamily="18" charset="0"/>
                <a:ea typeface="+mn-ea"/>
                <a:cs typeface="+mn-cs"/>
              </a:defRPr>
            </a:pPr>
            <a:endParaRPr lang="en-US"/>
          </a:p>
        </c:txPr>
        <c:crossAx val="2082929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latin typeface="Bodoni MT Black" panose="02070A03080606020203" pitchFamily="18" charset="0"/>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ModelAnswerTop5!$A$2:$A$6</cx:f>
        <cx:lvl ptCount="5">
          <cx:pt idx="0">animals</cx:pt>
          <cx:pt idx="1">science</cx:pt>
          <cx:pt idx="2">healthy eating</cx:pt>
          <cx:pt idx="3">technology</cx:pt>
          <cx:pt idx="4">food</cx:pt>
        </cx:lvl>
      </cx:strDim>
      <cx:numDim type="val">
        <cx:f>ModelAnswerTop5!$B$2:$B$6</cx:f>
        <cx:lvl ptCount="5" formatCode="General">
          <cx:pt idx="0">74965</cx:pt>
          <cx:pt idx="1">71168</cx:pt>
          <cx:pt idx="2">69339</cx:pt>
          <cx:pt idx="3">68738</cx:pt>
          <cx:pt idx="4">66676</cx:pt>
        </cx:lvl>
      </cx:numDim>
    </cx:data>
  </cx:chartData>
  <cx:chart>
    <cx:plotArea>
      <cx:plotAreaRegion>
        <cx:series layoutId="funnel" uniqueId="{93A6F233-95FC-428E-A42F-3724C371B518}" formatIdx="0">
          <cx:tx>
            <cx:txData>
              <cx:f>ModelAnswerTop5!$B$1</cx:f>
              <cx:v>Score</cx:v>
            </cx:txData>
          </cx:tx>
          <cx:dataLabels>
            <cx:txPr>
              <a:bodyPr spcFirstLastPara="1" vertOverflow="ellipsis" horzOverflow="overflow" wrap="square" lIns="0" tIns="0" rIns="0" bIns="0" anchor="ctr" anchorCtr="1"/>
              <a:lstStyle/>
              <a:p>
                <a:pPr algn="ctr" rtl="0">
                  <a:defRPr sz="3200">
                    <a:solidFill>
                      <a:schemeClr val="bg1"/>
                    </a:solidFill>
                    <a:latin typeface="Bodoni MT Black" panose="02070A03080606020203" pitchFamily="18" charset="0"/>
                    <a:ea typeface="Bodoni MT Black" panose="02070A03080606020203" pitchFamily="18" charset="0"/>
                    <a:cs typeface="Bodoni MT Black" panose="02070A03080606020203" pitchFamily="18" charset="0"/>
                  </a:defRPr>
                </a:pPr>
                <a:endParaRPr lang="en-US" sz="3200" b="0" i="0" u="none" strike="noStrike" baseline="0">
                  <a:solidFill>
                    <a:schemeClr val="bg1"/>
                  </a:solidFill>
                  <a:latin typeface="Bodoni MT Black" panose="02070A03080606020203" pitchFamily="18" charset="0"/>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3200">
                <a:latin typeface="Bodoni MT Black" panose="02070A03080606020203" pitchFamily="18" charset="0"/>
                <a:ea typeface="Bodoni MT Black" panose="02070A03080606020203" pitchFamily="18" charset="0"/>
                <a:cs typeface="Bodoni MT Black" panose="02070A03080606020203" pitchFamily="18" charset="0"/>
              </a:defRPr>
            </a:pPr>
            <a:endParaRPr lang="en-US" sz="3200" b="0" i="0" u="none" strike="noStrike" baseline="0">
              <a:solidFill>
                <a:prstClr val="black">
                  <a:lumMod val="65000"/>
                  <a:lumOff val="35000"/>
                </a:prstClr>
              </a:solidFill>
              <a:latin typeface="Bodoni MT Black" panose="02070A03080606020203" pitchFamily="18"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Avi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marL="171450" lvl="0" indent="-171450">
              <a:buFontTx/>
              <a:buChar char="-"/>
            </a:pPr>
            <a:r>
              <a:rPr lang="en-US" dirty="0"/>
              <a:t>We found that animals with science and technology are the two most popular categories. We also found that healthy eating and food are also very popular. </a:t>
            </a:r>
          </a:p>
          <a:p>
            <a:pPr marL="171450" lvl="0" indent="-171450">
              <a:buFontTx/>
              <a:buChar char="-"/>
            </a:pPr>
            <a:endParaRPr lang="en-US" dirty="0"/>
          </a:p>
          <a:p>
            <a:pPr marL="171450" lvl="0" indent="-171450">
              <a:buFontTx/>
              <a:buChar char="-"/>
            </a:pPr>
            <a:r>
              <a:rPr lang="en-US" dirty="0"/>
              <a:t>Popularity of these diverse categories suggest that this platform attract users from diverse fields and backgrounds which is a great sign and one of the reasons why the platform scaled so fast.</a:t>
            </a:r>
          </a:p>
          <a:p>
            <a:pPr marL="171450" lvl="0" indent="-171450">
              <a:buFontTx/>
              <a:buChar char="-"/>
            </a:pPr>
            <a:endParaRPr lang="en-US" dirty="0"/>
          </a:p>
          <a:p>
            <a:pPr marL="171450" lvl="0" indent="-171450">
              <a:buFontTx/>
              <a:buChar char="-"/>
            </a:pPr>
            <a:r>
              <a:rPr lang="en-US" dirty="0"/>
              <a:t>This presents a massive opportunity for Social Buzz to endeavor in the public stock exchange and cater to even wider platform.</a:t>
            </a:r>
          </a:p>
          <a:p>
            <a:pPr marL="171450" lvl="0" indent="-171450">
              <a:buFontTx/>
              <a:buChar char="-"/>
            </a:pPr>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 we will be doing an audit of your big data practice and sharing best practices and industry expertise. After that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Avi,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1897 posts from just the animals category alone! People obviously love their pets!</a:t>
            </a:r>
          </a:p>
          <a:p>
            <a:pPr lvl="0"/>
            <a:endParaRPr lang="en-US" dirty="0"/>
          </a:p>
          <a:p>
            <a:pPr lvl="0"/>
            <a:r>
              <a:rPr lang="en-US" dirty="0"/>
              <a:t>And also, the most common month for users to post within was May. Since this is start of summer break it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No doubt, everyone loves pets and therefore no wonder the category “animals” not only received the highest number f reactions but almost all reactions were positive making it the most liked category.</a:t>
            </a:r>
          </a:p>
          <a:p>
            <a:pPr lvl="0"/>
            <a:endParaRPr lang="en-US" dirty="0"/>
          </a:p>
          <a:p>
            <a:pPr lvl="0"/>
            <a:r>
              <a:rPr lang="en-US" dirty="0"/>
              <a:t>Interestingly healthy eating had an aggregate popularity score of almost 70000. It is very interesting to see both food and healthy eating within the top 5, it really shows what people enjoy consuming as content. Also, interesting to see science and technology too. Clearly users favor mental as well as physical health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animals only outperforms science by 0.011% within the top 5.</a:t>
            </a:r>
          </a:p>
          <a:p>
            <a:pPr lvl="0"/>
            <a:endParaRPr lang="en-US" dirty="0"/>
          </a:p>
          <a:p>
            <a:pPr lvl="0"/>
            <a:r>
              <a:rPr lang="en-US" dirty="0"/>
              <a:t>This depicts that the users on this platform are from a varied areas of interest.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0.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4.jpe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slideLayout" Target="../slideLayouts/slideLayout7.xml"/><Relationship Id="rId7" Type="http://schemas.openxmlformats.org/officeDocument/2006/relationships/image" Target="../media/image15.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11"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17.png"/><Relationship Id="rId4" Type="http://schemas.openxmlformats.org/officeDocument/2006/relationships/notesSlide" Target="../notesSlides/notesSlide8.xml"/><Relationship Id="rId9" Type="http://schemas.microsoft.com/office/2014/relationships/chartEx" Target="../charts/chartEx1.xm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289448" y="2296214"/>
            <a:ext cx="7301967" cy="2847639"/>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 Data Analysis</a:t>
            </a:r>
          </a:p>
        </p:txBody>
      </p:sp>
      <p:pic>
        <p:nvPicPr>
          <p:cNvPr id="25" name="Audio 24">
            <a:hlinkClick r:id="" action="ppaction://media"/>
            <a:extLst>
              <a:ext uri="{FF2B5EF4-FFF2-40B4-BE49-F238E27FC236}">
                <a16:creationId xmlns:a16="http://schemas.microsoft.com/office/drawing/2014/main" id="{F4CD895E-133A-4F50-9AA0-9CC91C11A0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87"/>
    </mc:Choice>
    <mc:Fallback>
      <p:transition spd="slow" advTm="4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pic>
        <p:nvPicPr>
          <p:cNvPr id="17" name="Audio 16">
            <a:hlinkClick r:id="" action="ppaction://media"/>
            <a:extLst>
              <a:ext uri="{FF2B5EF4-FFF2-40B4-BE49-F238E27FC236}">
                <a16:creationId xmlns:a16="http://schemas.microsoft.com/office/drawing/2014/main" id="{85D51300-2A87-4F12-A0AC-882688400E4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27"/>
    </mc:Choice>
    <mc:Fallback>
      <p:transition spd="slow" advTm="4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D817D41D-6CC1-4AA7-AC35-8A16FE03C8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37"/>
    </mc:Choice>
    <mc:Fallback>
      <p:transition spd="slow" advTm="3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9297" y="406153"/>
            <a:ext cx="9785738" cy="5118347"/>
            <a:chOff x="0" y="0"/>
            <a:chExt cx="11564591" cy="4244090"/>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1945923"/>
            </a:xfrm>
            <a:prstGeom prst="rect">
              <a:avLst/>
            </a:prstGeom>
          </p:spPr>
          <p:txBody>
            <a:bodyPr lIns="0" tIns="0" rIns="0" bIns="0" rtlCol="0" anchor="t">
              <a:spAutoFit/>
            </a:bodyPr>
            <a:lstStyle/>
            <a:p>
              <a:pPr>
                <a:lnSpc>
                  <a:spcPts val="2660"/>
                </a:lnSpc>
              </a:pPr>
              <a:r>
                <a:rPr lang="en-US" sz="4400" spc="-19" dirty="0">
                  <a:solidFill>
                    <a:srgbClr val="000000"/>
                  </a:solidFill>
                  <a:latin typeface="Georgia Pro" panose="02040502050405020303" pitchFamily="18" charset="0"/>
                  <a:cs typeface="Aharoni" panose="02010803020104030203" pitchFamily="2" charset="-79"/>
                </a:rPr>
                <a:t>Project recap</a:t>
              </a:r>
              <a:br>
                <a:rPr lang="en-US" sz="4400" spc="-19" dirty="0">
                  <a:solidFill>
                    <a:srgbClr val="000000"/>
                  </a:solidFill>
                  <a:latin typeface="Georgia Pro" panose="02040502050405020303" pitchFamily="18" charset="0"/>
                  <a:cs typeface="Aharoni" panose="02010803020104030203" pitchFamily="2" charset="-79"/>
                </a:rPr>
              </a:br>
              <a:endParaRPr lang="en-US" sz="4400" spc="-19" dirty="0">
                <a:solidFill>
                  <a:srgbClr val="000000"/>
                </a:solidFill>
                <a:latin typeface="Georgia Pro" panose="02040502050405020303" pitchFamily="18" charset="0"/>
                <a:cs typeface="Aharoni" panose="02010803020104030203" pitchFamily="2" charset="-79"/>
              </a:endParaRPr>
            </a:p>
            <a:p>
              <a:pPr>
                <a:lnSpc>
                  <a:spcPts val="2660"/>
                </a:lnSpc>
              </a:pPr>
              <a:r>
                <a:rPr lang="en-US" sz="4400" spc="-19" dirty="0">
                  <a:solidFill>
                    <a:srgbClr val="000000"/>
                  </a:solidFill>
                  <a:latin typeface="Georgia Pro" panose="02040502050405020303" pitchFamily="18" charset="0"/>
                  <a:cs typeface="Aharoni" panose="02010803020104030203" pitchFamily="2" charset="-79"/>
                </a:rPr>
                <a:t>Problem</a:t>
              </a:r>
              <a:br>
                <a:rPr lang="en-US" sz="4400" spc="-19" dirty="0">
                  <a:solidFill>
                    <a:srgbClr val="000000"/>
                  </a:solidFill>
                  <a:latin typeface="Georgia Pro" panose="02040502050405020303" pitchFamily="18" charset="0"/>
                  <a:cs typeface="Aharoni" panose="02010803020104030203" pitchFamily="2" charset="-79"/>
                </a:rPr>
              </a:br>
              <a:endParaRPr lang="en-US" sz="4400" spc="-19" dirty="0">
                <a:solidFill>
                  <a:srgbClr val="000000"/>
                </a:solidFill>
                <a:latin typeface="Georgia Pro" panose="02040502050405020303" pitchFamily="18" charset="0"/>
                <a:cs typeface="Aharoni" panose="02010803020104030203" pitchFamily="2" charset="-79"/>
              </a:endParaRPr>
            </a:p>
            <a:p>
              <a:pPr>
                <a:lnSpc>
                  <a:spcPts val="2660"/>
                </a:lnSpc>
              </a:pPr>
              <a:r>
                <a:rPr lang="en-US" sz="4400" spc="-19" dirty="0">
                  <a:solidFill>
                    <a:srgbClr val="000000"/>
                  </a:solidFill>
                  <a:latin typeface="Georgia Pro" panose="02040502050405020303" pitchFamily="18" charset="0"/>
                  <a:cs typeface="Aharoni" panose="02010803020104030203" pitchFamily="2" charset="-79"/>
                </a:rPr>
                <a:t>The Analytics team</a:t>
              </a:r>
              <a:br>
                <a:rPr lang="en-US" sz="4400" spc="-19" dirty="0">
                  <a:solidFill>
                    <a:srgbClr val="000000"/>
                  </a:solidFill>
                  <a:latin typeface="Georgia Pro" panose="02040502050405020303" pitchFamily="18" charset="0"/>
                  <a:cs typeface="Aharoni" panose="02010803020104030203" pitchFamily="2" charset="-79"/>
                </a:rPr>
              </a:br>
              <a:endParaRPr lang="en-US" sz="4400" spc="-19" dirty="0">
                <a:solidFill>
                  <a:srgbClr val="000000"/>
                </a:solidFill>
                <a:latin typeface="Georgia Pro" panose="02040502050405020303" pitchFamily="18" charset="0"/>
                <a:cs typeface="Aharoni" panose="02010803020104030203" pitchFamily="2" charset="-79"/>
              </a:endParaRPr>
            </a:p>
            <a:p>
              <a:pPr>
                <a:lnSpc>
                  <a:spcPts val="2660"/>
                </a:lnSpc>
              </a:pPr>
              <a:r>
                <a:rPr lang="en-US" sz="4400" spc="-19" dirty="0">
                  <a:solidFill>
                    <a:srgbClr val="000000"/>
                  </a:solidFill>
                  <a:latin typeface="Georgia Pro" panose="02040502050405020303" pitchFamily="18" charset="0"/>
                  <a:cs typeface="Aharoni" panose="02010803020104030203" pitchFamily="2" charset="-79"/>
                </a:rPr>
                <a:t>Process</a:t>
              </a:r>
              <a:br>
                <a:rPr lang="en-US" sz="4400" spc="-19" dirty="0">
                  <a:solidFill>
                    <a:srgbClr val="000000"/>
                  </a:solidFill>
                  <a:latin typeface="Georgia Pro" panose="02040502050405020303" pitchFamily="18" charset="0"/>
                  <a:cs typeface="Aharoni" panose="02010803020104030203" pitchFamily="2" charset="-79"/>
                </a:rPr>
              </a:br>
              <a:endParaRPr lang="en-US" sz="4400" spc="-19" dirty="0">
                <a:solidFill>
                  <a:srgbClr val="000000"/>
                </a:solidFill>
                <a:latin typeface="Georgia Pro" panose="02040502050405020303" pitchFamily="18" charset="0"/>
                <a:cs typeface="Aharoni" panose="02010803020104030203" pitchFamily="2" charset="-79"/>
              </a:endParaRPr>
            </a:p>
            <a:p>
              <a:pPr>
                <a:lnSpc>
                  <a:spcPts val="2660"/>
                </a:lnSpc>
              </a:pPr>
              <a:r>
                <a:rPr lang="en-US" sz="4400" spc="-19" dirty="0">
                  <a:solidFill>
                    <a:srgbClr val="000000"/>
                  </a:solidFill>
                  <a:latin typeface="Georgia Pro" panose="02040502050405020303" pitchFamily="18" charset="0"/>
                  <a:cs typeface="Aharoni" panose="02010803020104030203" pitchFamily="2" charset="-79"/>
                </a:rPr>
                <a:t>Insights</a:t>
              </a:r>
              <a:br>
                <a:rPr lang="en-US" sz="4400" spc="-19" dirty="0">
                  <a:solidFill>
                    <a:srgbClr val="000000"/>
                  </a:solidFill>
                  <a:latin typeface="Georgia Pro" panose="02040502050405020303" pitchFamily="18" charset="0"/>
                  <a:cs typeface="Aharoni" panose="02010803020104030203" pitchFamily="2" charset="-79"/>
                </a:rPr>
              </a:br>
              <a:endParaRPr lang="en-US" sz="4400" spc="-19" dirty="0">
                <a:solidFill>
                  <a:srgbClr val="000000"/>
                </a:solidFill>
                <a:latin typeface="Georgia Pro" panose="02040502050405020303" pitchFamily="18" charset="0"/>
                <a:cs typeface="Aharoni" panose="02010803020104030203" pitchFamily="2" charset="-79"/>
              </a:endParaRPr>
            </a:p>
            <a:p>
              <a:pPr>
                <a:lnSpc>
                  <a:spcPts val="2660"/>
                </a:lnSpc>
              </a:pPr>
              <a:r>
                <a:rPr lang="en-US" sz="4400" spc="-19" dirty="0">
                  <a:solidFill>
                    <a:srgbClr val="000000"/>
                  </a:solidFill>
                  <a:latin typeface="Georgia Pro" panose="02040502050405020303" pitchFamily="18" charset="0"/>
                  <a:cs typeface="Aharoni" panose="02010803020104030203" pitchFamily="2" charset="-79"/>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a16="http://schemas.microsoft.com/office/drawing/2014/main" id="{326B63A9-2A6F-4694-B480-8CCF7003DB9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41"/>
    </mc:Choice>
    <mc:Fallback>
      <p:transition spd="slow" advTm="5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50A31851-F712-4D4C-9725-65045A6670A7}"/>
              </a:ext>
            </a:extLst>
          </p:cNvPr>
          <p:cNvSpPr txBox="1"/>
          <p:nvPr/>
        </p:nvSpPr>
        <p:spPr>
          <a:xfrm>
            <a:off x="8436952" y="2601679"/>
            <a:ext cx="7868001" cy="1754326"/>
          </a:xfrm>
          <a:prstGeom prst="rect">
            <a:avLst/>
          </a:prstGeom>
          <a:noFill/>
        </p:spPr>
        <p:txBody>
          <a:bodyPr wrap="square" rtlCol="0">
            <a:spAutoFit/>
          </a:bodyPr>
          <a:lstStyle/>
          <a:p>
            <a:endParaRPr lang="en-US" dirty="0"/>
          </a:p>
          <a:p>
            <a:r>
              <a:rPr lang="en-US" dirty="0"/>
              <a:t>Data Gaps</a:t>
            </a:r>
          </a:p>
          <a:p>
            <a:endParaRPr lang="en-US" dirty="0"/>
          </a:p>
          <a:p>
            <a:r>
              <a:rPr lang="en-US" dirty="0"/>
              <a:t>Top 5 </a:t>
            </a:r>
            <a:r>
              <a:rPr lang="en-US" dirty="0" err="1"/>
              <a:t>Categoy</a:t>
            </a:r>
            <a:endParaRPr lang="en-US" dirty="0"/>
          </a:p>
          <a:p>
            <a:endParaRPr lang="en-US" dirty="0"/>
          </a:p>
          <a:p>
            <a:endParaRPr lang="en-US" dirty="0"/>
          </a:p>
        </p:txBody>
      </p:sp>
      <p:pic>
        <p:nvPicPr>
          <p:cNvPr id="35" name="Audio 34">
            <a:hlinkClick r:id="" action="ppaction://media"/>
            <a:extLst>
              <a:ext uri="{FF2B5EF4-FFF2-40B4-BE49-F238E27FC236}">
                <a16:creationId xmlns:a16="http://schemas.microsoft.com/office/drawing/2014/main" id="{0F5B172D-165D-436F-8557-75CE1AE3A3F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60"/>
    </mc:Choice>
    <mc:Fallback>
      <p:transition spd="slow" advTm="3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456F40F2-AC52-4EDC-B940-9A7761525F5B}"/>
              </a:ext>
            </a:extLst>
          </p:cNvPr>
          <p:cNvSpPr txBox="1"/>
          <p:nvPr/>
        </p:nvSpPr>
        <p:spPr>
          <a:xfrm>
            <a:off x="2107520" y="5143500"/>
            <a:ext cx="7722280" cy="3477875"/>
          </a:xfrm>
          <a:prstGeom prst="rect">
            <a:avLst/>
          </a:prstGeom>
          <a:noFill/>
        </p:spPr>
        <p:txBody>
          <a:bodyPr wrap="square" rtlCol="0">
            <a:spAutoFit/>
          </a:bodyPr>
          <a:lstStyle/>
          <a:p>
            <a:r>
              <a:rPr lang="en-US" sz="4400" dirty="0">
                <a:latin typeface="Aharoni" panose="02010803020104030203" pitchFamily="2" charset="-79"/>
                <a:cs typeface="Aharoni" panose="02010803020104030203" pitchFamily="2" charset="-79"/>
              </a:rPr>
              <a:t>Unstructured Data with too much content</a:t>
            </a:r>
          </a:p>
          <a:p>
            <a:endParaRPr lang="en-US" sz="4400" dirty="0">
              <a:latin typeface="Aharoni" panose="02010803020104030203" pitchFamily="2" charset="-79"/>
              <a:cs typeface="Aharoni" panose="02010803020104030203" pitchFamily="2" charset="-79"/>
            </a:endParaRPr>
          </a:p>
          <a:p>
            <a:r>
              <a:rPr lang="en-US" sz="4400" dirty="0">
                <a:latin typeface="Aharoni" panose="02010803020104030203" pitchFamily="2" charset="-79"/>
                <a:cs typeface="Aharoni" panose="02010803020104030203" pitchFamily="2" charset="-79"/>
              </a:rPr>
              <a:t>How to effectively use the content</a:t>
            </a:r>
          </a:p>
        </p:txBody>
      </p:sp>
      <p:pic>
        <p:nvPicPr>
          <p:cNvPr id="23" name="Audio 22">
            <a:hlinkClick r:id="" action="ppaction://media"/>
            <a:extLst>
              <a:ext uri="{FF2B5EF4-FFF2-40B4-BE49-F238E27FC236}">
                <a16:creationId xmlns:a16="http://schemas.microsoft.com/office/drawing/2014/main" id="{F05E4CE2-72A2-4884-9D28-0715D3C62F9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16"/>
    </mc:Choice>
    <mc:Fallback>
      <p:transition spd="slow" advTm="6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2" name="Audio 31">
            <a:hlinkClick r:id="" action="ppaction://media"/>
            <a:extLst>
              <a:ext uri="{FF2B5EF4-FFF2-40B4-BE49-F238E27FC236}">
                <a16:creationId xmlns:a16="http://schemas.microsoft.com/office/drawing/2014/main" id="{7B30BF6B-8F8C-4EA4-9143-0ACB8F4C9D6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50"/>
    </mc:Choice>
    <mc:Fallback>
      <p:transition spd="slow" advTm="4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58101D42-6DD1-470F-ADAE-0138D6F01DC4}"/>
              </a:ext>
            </a:extLst>
          </p:cNvPr>
          <p:cNvSpPr txBox="1"/>
          <p:nvPr/>
        </p:nvSpPr>
        <p:spPr>
          <a:xfrm>
            <a:off x="1600200" y="1372359"/>
            <a:ext cx="16242504" cy="707886"/>
          </a:xfrm>
          <a:prstGeom prst="rect">
            <a:avLst/>
          </a:prstGeom>
          <a:noFill/>
        </p:spPr>
        <p:txBody>
          <a:bodyPr wrap="square" rtlCol="0">
            <a:spAutoFit/>
          </a:bodyPr>
          <a:lstStyle/>
          <a:p>
            <a:r>
              <a:rPr lang="en-US" dirty="0"/>
              <a:t>                                         </a:t>
            </a:r>
            <a:r>
              <a:rPr lang="en-US" sz="4000" dirty="0">
                <a:latin typeface="Georgia Pro" panose="020B0604020202020204" pitchFamily="18" charset="0"/>
              </a:rPr>
              <a:t>Understanding Data</a:t>
            </a:r>
            <a:endParaRPr lang="en-US" sz="4000" dirty="0"/>
          </a:p>
        </p:txBody>
      </p:sp>
      <p:sp>
        <p:nvSpPr>
          <p:cNvPr id="40" name="TextBox 39">
            <a:extLst>
              <a:ext uri="{FF2B5EF4-FFF2-40B4-BE49-F238E27FC236}">
                <a16:creationId xmlns:a16="http://schemas.microsoft.com/office/drawing/2014/main" id="{FAC41BDF-AC98-453E-B63D-03FB4085C03F}"/>
              </a:ext>
            </a:extLst>
          </p:cNvPr>
          <p:cNvSpPr txBox="1"/>
          <p:nvPr/>
        </p:nvSpPr>
        <p:spPr>
          <a:xfrm>
            <a:off x="5637786" y="2984043"/>
            <a:ext cx="8891460" cy="707886"/>
          </a:xfrm>
          <a:prstGeom prst="rect">
            <a:avLst/>
          </a:prstGeom>
          <a:noFill/>
        </p:spPr>
        <p:txBody>
          <a:bodyPr wrap="square" rtlCol="0">
            <a:spAutoFit/>
          </a:bodyPr>
          <a:lstStyle/>
          <a:p>
            <a:r>
              <a:rPr lang="en-US" sz="4000" dirty="0">
                <a:latin typeface="Georgia Pro" panose="02040502050405020303" pitchFamily="18" charset="0"/>
              </a:rPr>
              <a:t>Data Extraction</a:t>
            </a:r>
          </a:p>
        </p:txBody>
      </p:sp>
      <p:sp>
        <p:nvSpPr>
          <p:cNvPr id="41" name="TextBox 40">
            <a:extLst>
              <a:ext uri="{FF2B5EF4-FFF2-40B4-BE49-F238E27FC236}">
                <a16:creationId xmlns:a16="http://schemas.microsoft.com/office/drawing/2014/main" id="{6F34F6A4-1AB5-40E2-8479-31EA2A08D2A3}"/>
              </a:ext>
            </a:extLst>
          </p:cNvPr>
          <p:cNvSpPr txBox="1"/>
          <p:nvPr/>
        </p:nvSpPr>
        <p:spPr>
          <a:xfrm>
            <a:off x="7480886" y="4508992"/>
            <a:ext cx="7530513" cy="707886"/>
          </a:xfrm>
          <a:prstGeom prst="rect">
            <a:avLst/>
          </a:prstGeom>
          <a:noFill/>
        </p:spPr>
        <p:txBody>
          <a:bodyPr wrap="square" rtlCol="0">
            <a:spAutoFit/>
          </a:bodyPr>
          <a:lstStyle/>
          <a:p>
            <a:r>
              <a:rPr lang="en-US" sz="4000" dirty="0">
                <a:latin typeface="Georgia Pro" panose="02040502050405020303" pitchFamily="18" charset="0"/>
              </a:rPr>
              <a:t>Data cleaning </a:t>
            </a:r>
          </a:p>
        </p:txBody>
      </p:sp>
      <p:sp>
        <p:nvSpPr>
          <p:cNvPr id="42" name="TextBox 41">
            <a:extLst>
              <a:ext uri="{FF2B5EF4-FFF2-40B4-BE49-F238E27FC236}">
                <a16:creationId xmlns:a16="http://schemas.microsoft.com/office/drawing/2014/main" id="{8E5F8A13-F021-4270-AE60-202922DB1898}"/>
              </a:ext>
            </a:extLst>
          </p:cNvPr>
          <p:cNvSpPr txBox="1"/>
          <p:nvPr/>
        </p:nvSpPr>
        <p:spPr>
          <a:xfrm>
            <a:off x="9423367" y="5897467"/>
            <a:ext cx="7530513" cy="1323439"/>
          </a:xfrm>
          <a:prstGeom prst="rect">
            <a:avLst/>
          </a:prstGeom>
          <a:noFill/>
        </p:spPr>
        <p:txBody>
          <a:bodyPr wrap="square" rtlCol="0">
            <a:spAutoFit/>
          </a:bodyPr>
          <a:lstStyle/>
          <a:p>
            <a:r>
              <a:rPr lang="en-US" sz="4000" dirty="0">
                <a:latin typeface="Georgia Pro" panose="02040502050405020303" pitchFamily="18" charset="0"/>
              </a:rPr>
              <a:t>Data Analyzation and visualization </a:t>
            </a:r>
          </a:p>
        </p:txBody>
      </p:sp>
      <p:sp>
        <p:nvSpPr>
          <p:cNvPr id="43" name="TextBox 42">
            <a:extLst>
              <a:ext uri="{FF2B5EF4-FFF2-40B4-BE49-F238E27FC236}">
                <a16:creationId xmlns:a16="http://schemas.microsoft.com/office/drawing/2014/main" id="{F97C1776-637A-4C67-9FEE-92D55AC46B88}"/>
              </a:ext>
            </a:extLst>
          </p:cNvPr>
          <p:cNvSpPr txBox="1"/>
          <p:nvPr/>
        </p:nvSpPr>
        <p:spPr>
          <a:xfrm>
            <a:off x="11246142" y="7828620"/>
            <a:ext cx="7530513" cy="707886"/>
          </a:xfrm>
          <a:prstGeom prst="rect">
            <a:avLst/>
          </a:prstGeom>
          <a:noFill/>
        </p:spPr>
        <p:txBody>
          <a:bodyPr wrap="square" rtlCol="0">
            <a:spAutoFit/>
          </a:bodyPr>
          <a:lstStyle/>
          <a:p>
            <a:r>
              <a:rPr lang="en-US" sz="4000" dirty="0">
                <a:latin typeface="Georgia Pro" panose="02040502050405020303" pitchFamily="18" charset="0"/>
              </a:rPr>
              <a:t>Recommendations</a:t>
            </a:r>
          </a:p>
        </p:txBody>
      </p:sp>
      <p:pic>
        <p:nvPicPr>
          <p:cNvPr id="44" name="Audio 43">
            <a:hlinkClick r:id="" action="ppaction://media"/>
            <a:extLst>
              <a:ext uri="{FF2B5EF4-FFF2-40B4-BE49-F238E27FC236}">
                <a16:creationId xmlns:a16="http://schemas.microsoft.com/office/drawing/2014/main" id="{80E5FC5D-BDF1-45A1-9AD4-20BF70653C6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94"/>
    </mc:Choice>
    <mc:Fallback>
      <p:transition spd="slow" advTm="3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aphicFrame>
        <p:nvGraphicFramePr>
          <p:cNvPr id="14" name="Chart 13">
            <a:extLst>
              <a:ext uri="{FF2B5EF4-FFF2-40B4-BE49-F238E27FC236}">
                <a16:creationId xmlns:a16="http://schemas.microsoft.com/office/drawing/2014/main" id="{9AE39474-CE15-45CB-9D00-7FE474754472}"/>
              </a:ext>
            </a:extLst>
          </p:cNvPr>
          <p:cNvGraphicFramePr>
            <a:graphicFrameLocks/>
          </p:cNvGraphicFramePr>
          <p:nvPr>
            <p:extLst>
              <p:ext uri="{D42A27DB-BD31-4B8C-83A1-F6EECF244321}">
                <p14:modId xmlns:p14="http://schemas.microsoft.com/office/powerpoint/2010/main" val="2068455019"/>
              </p:ext>
            </p:extLst>
          </p:nvPr>
        </p:nvGraphicFramePr>
        <p:xfrm>
          <a:off x="1028700" y="2324100"/>
          <a:ext cx="8343899" cy="685799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0E30AB74-0685-4B66-94E5-60A0DE9B99BD}"/>
              </a:ext>
            </a:extLst>
          </p:cNvPr>
          <p:cNvGraphicFramePr>
            <a:graphicFrameLocks/>
          </p:cNvGraphicFramePr>
          <p:nvPr>
            <p:extLst>
              <p:ext uri="{D42A27DB-BD31-4B8C-83A1-F6EECF244321}">
                <p14:modId xmlns:p14="http://schemas.microsoft.com/office/powerpoint/2010/main" val="2081656735"/>
              </p:ext>
            </p:extLst>
          </p:nvPr>
        </p:nvGraphicFramePr>
        <p:xfrm>
          <a:off x="10134600" y="2324099"/>
          <a:ext cx="7391400" cy="7315201"/>
        </p:xfrm>
        <a:graphic>
          <a:graphicData uri="http://schemas.openxmlformats.org/drawingml/2006/chart">
            <c:chart xmlns:c="http://schemas.openxmlformats.org/drawingml/2006/chart" xmlns:r="http://schemas.openxmlformats.org/officeDocument/2006/relationships" r:id="rId6"/>
          </a:graphicData>
        </a:graphic>
      </p:graphicFrame>
      <p:pic>
        <p:nvPicPr>
          <p:cNvPr id="2" name="Audio 1">
            <a:hlinkClick r:id="" action="ppaction://media"/>
            <a:extLst>
              <a:ext uri="{FF2B5EF4-FFF2-40B4-BE49-F238E27FC236}">
                <a16:creationId xmlns:a16="http://schemas.microsoft.com/office/drawing/2014/main" id="{28727B6C-19C0-472B-8DA7-7DA870FC3C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68"/>
    </mc:Choice>
    <mc:Fallback>
      <p:transition spd="slow" advTm="7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8" name="TextBox 27">
            <a:extLst>
              <a:ext uri="{FF2B5EF4-FFF2-40B4-BE49-F238E27FC236}">
                <a16:creationId xmlns:a16="http://schemas.microsoft.com/office/drawing/2014/main" id="{AF4C2344-38A6-4C19-8372-CCB4C57CB66F}"/>
              </a:ext>
            </a:extLst>
          </p:cNvPr>
          <p:cNvSpPr txBox="1"/>
          <p:nvPr/>
        </p:nvSpPr>
        <p:spPr>
          <a:xfrm>
            <a:off x="7010400" y="571500"/>
            <a:ext cx="7772400" cy="923330"/>
          </a:xfrm>
          <a:prstGeom prst="rect">
            <a:avLst/>
          </a:prstGeom>
          <a:noFill/>
        </p:spPr>
        <p:txBody>
          <a:bodyPr wrap="square" rtlCol="0">
            <a:spAutoFit/>
          </a:bodyPr>
          <a:lstStyle/>
          <a:p>
            <a:r>
              <a:rPr lang="en-US" sz="5400" dirty="0">
                <a:latin typeface="Bodoni MT Black" panose="02070A03080606020203" pitchFamily="18" charset="0"/>
              </a:rPr>
              <a:t>Top 5 Categories</a:t>
            </a:r>
          </a:p>
        </p:txBody>
      </p:sp>
      <mc:AlternateContent xmlns:mc="http://schemas.openxmlformats.org/markup-compatibility/2006" xmlns:cx2="http://schemas.microsoft.com/office/drawing/2015/10/21/chartex">
        <mc:Choice Requires="cx2">
          <p:graphicFrame>
            <p:nvGraphicFramePr>
              <p:cNvPr id="29" name="Chart 28">
                <a:extLst>
                  <a:ext uri="{FF2B5EF4-FFF2-40B4-BE49-F238E27FC236}">
                    <a16:creationId xmlns:a16="http://schemas.microsoft.com/office/drawing/2014/main" id="{F8855253-729E-4D89-AC5D-99C3E507E5D9}"/>
                  </a:ext>
                </a:extLst>
              </p:cNvPr>
              <p:cNvGraphicFramePr/>
              <p:nvPr>
                <p:extLst>
                  <p:ext uri="{D42A27DB-BD31-4B8C-83A1-F6EECF244321}">
                    <p14:modId xmlns:p14="http://schemas.microsoft.com/office/powerpoint/2010/main" val="1872131435"/>
                  </p:ext>
                </p:extLst>
              </p:nvPr>
            </p:nvGraphicFramePr>
            <p:xfrm>
              <a:off x="2453889" y="1685151"/>
              <a:ext cx="15355100" cy="7089175"/>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29" name="Chart 28">
                <a:extLst>
                  <a:ext uri="{FF2B5EF4-FFF2-40B4-BE49-F238E27FC236}">
                    <a16:creationId xmlns:a16="http://schemas.microsoft.com/office/drawing/2014/main" id="{F8855253-729E-4D89-AC5D-99C3E507E5D9}"/>
                  </a:ext>
                </a:extLst>
              </p:cNvPr>
              <p:cNvPicPr>
                <a:picLocks noGrp="1" noRot="1" noChangeAspect="1" noMove="1" noResize="1" noEditPoints="1" noAdjustHandles="1" noChangeArrowheads="1" noChangeShapeType="1"/>
              </p:cNvPicPr>
              <p:nvPr/>
            </p:nvPicPr>
            <p:blipFill>
              <a:blip r:embed="rId10"/>
              <a:stretch>
                <a:fillRect/>
              </a:stretch>
            </p:blipFill>
            <p:spPr>
              <a:xfrm>
                <a:off x="2453889" y="1685151"/>
                <a:ext cx="15355100" cy="7089175"/>
              </a:xfrm>
              <a:prstGeom prst="rect">
                <a:avLst/>
              </a:prstGeom>
            </p:spPr>
          </p:pic>
        </mc:Fallback>
      </mc:AlternateContent>
      <p:pic>
        <p:nvPicPr>
          <p:cNvPr id="14" name="Audio 13">
            <a:hlinkClick r:id="" action="ppaction://media"/>
            <a:extLst>
              <a:ext uri="{FF2B5EF4-FFF2-40B4-BE49-F238E27FC236}">
                <a16:creationId xmlns:a16="http://schemas.microsoft.com/office/drawing/2014/main" id="{DF688DC0-7DDA-4077-AD56-C7ADA76033C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41"/>
    </mc:Choice>
    <mc:Fallback>
      <p:transition spd="slow" advTm="6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BCA70A07-F627-47EE-A757-48C87E675357}"/>
              </a:ext>
            </a:extLst>
          </p:cNvPr>
          <p:cNvGraphicFramePr>
            <a:graphicFrameLocks/>
          </p:cNvGraphicFramePr>
          <p:nvPr>
            <p:extLst>
              <p:ext uri="{D42A27DB-BD31-4B8C-83A1-F6EECF244321}">
                <p14:modId xmlns:p14="http://schemas.microsoft.com/office/powerpoint/2010/main" val="2644299441"/>
              </p:ext>
            </p:extLst>
          </p:nvPr>
        </p:nvGraphicFramePr>
        <p:xfrm>
          <a:off x="2724116" y="1231450"/>
          <a:ext cx="15084872" cy="7657400"/>
        </p:xfrm>
        <a:graphic>
          <a:graphicData uri="http://schemas.openxmlformats.org/drawingml/2006/chart">
            <c:chart xmlns:c="http://schemas.openxmlformats.org/drawingml/2006/chart" xmlns:r="http://schemas.openxmlformats.org/officeDocument/2006/relationships" r:id="rId9"/>
          </a:graphicData>
        </a:graphic>
      </p:graphicFrame>
      <p:pic>
        <p:nvPicPr>
          <p:cNvPr id="27" name="Audio 26">
            <a:hlinkClick r:id="" action="ppaction://media"/>
            <a:extLst>
              <a:ext uri="{FF2B5EF4-FFF2-40B4-BE49-F238E27FC236}">
                <a16:creationId xmlns:a16="http://schemas.microsoft.com/office/drawing/2014/main" id="{3EF01D6A-0F7C-46D3-B21E-B5881B528E7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4537"/>
    </mc:Choice>
    <mc:Fallback>
      <p:transition spd="slow" advTm="4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2504</TotalTime>
  <Words>1460</Words>
  <Application>Microsoft Office PowerPoint</Application>
  <PresentationFormat>Custom</PresentationFormat>
  <Paragraphs>133</Paragraphs>
  <Slides>11</Slides>
  <Notes>11</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Bodoni MT Black</vt:lpstr>
      <vt:lpstr>Graphik Regular</vt:lpstr>
      <vt:lpstr>Georgia Pro</vt:lpstr>
      <vt:lpstr>Calibri</vt:lpstr>
      <vt:lpstr>Arial</vt:lpstr>
      <vt:lpstr>Aharoni</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Popat, Avi G.</cp:lastModifiedBy>
  <cp:revision>18</cp:revision>
  <dcterms:created xsi:type="dcterms:W3CDTF">2006-08-16T00:00:00Z</dcterms:created>
  <dcterms:modified xsi:type="dcterms:W3CDTF">2022-02-01T19:10:58Z</dcterms:modified>
  <dc:identifier>DAEhDyfaYKE</dc:identifier>
</cp:coreProperties>
</file>